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AA2B49E-899C-425E-9FCF-116F77DDA8E4}">
  <a:tblStyle styleId="{6AA2B49E-899C-425E-9FCF-116F77DDA8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unito-bold.fntdata"/><Relationship Id="rId10" Type="http://schemas.openxmlformats.org/officeDocument/2006/relationships/slide" Target="slides/slide4.xml"/><Relationship Id="rId32" Type="http://schemas.openxmlformats.org/officeDocument/2006/relationships/font" Target="fonts/Nunito-regular.fntdata"/><Relationship Id="rId13" Type="http://schemas.openxmlformats.org/officeDocument/2006/relationships/slide" Target="slides/slide7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6.xml"/><Relationship Id="rId34" Type="http://schemas.openxmlformats.org/officeDocument/2006/relationships/font" Target="fonts/Nuni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b294c843e_0_1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b294c843e_0_1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b294c843e_0_1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b294c843e_0_1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b294c843e_0_1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b294c843e_0_1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Slope -&gt; how quickly the price rise. =&gt; neighborhood matters. Interaction between sqft and neighborhood (not only one variable itself)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b294c843e_0_1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b294c843e_0_1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b294c843e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b294c843e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SKEW -&gt; remove the skew, unequal distribution by taking log -&gt; reduce impact of outliers and reduce bias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b294c843e_0_1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b294c843e_0_1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Over this. -&gt; to produce a better fit? (it can skew its result of prediction and diminishes its accuracy?) -&gt; check Z-score?!!!! (3SD) maybe describe what the graph is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b294c843e_0_1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b294c843e_0_1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b294c843e_0_1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b294c843e_0_1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Assumed that certain ordinal variables: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b294c843e_0_1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b294c843e_0_1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0.75? -&gt; because abs skewness &gt; 1 is highly skewed, and abs skewness &gt; 0.5 is moderately skewed so we made between 0.5 and 1 as a cutoff.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b294c843e_0_1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b294c843e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b294c843e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b294c843e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Among 80 Variables, 20 continuous, 14 discrete, 22 categorical, 24 ordinal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Oldest : 1872, newest : 2010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b294c843e_0_1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b294c843e_0_1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Total SF = TotalBsmtSF + 1stFlrSF + 2ndFlrSF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TotalBath = BsmtFullBath + FullBath + 0.5 * BsmtHalfBath + 0.5 * HalfBath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TotalPorchSF = 3 Season Porch + ScreenPorch + WoodDeckSF + OpenPorchSF + EnclosedPorch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percent_grliving = GrLivArea / TotalSF 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Percent_BsmtF = (BsmtFinSF1  + BsmtFinSF2) / TotalBsmtSF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YrRemMinBui = YearRemodAdd - YearBuilt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YrSoldMinRem = YrSold - YearRemodAdd</a:t>
            </a:r>
            <a:endParaRPr sz="1300">
              <a:solidFill>
                <a:schemeClr val="dk2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‘NeighborhoodName’SF = TotalSF * Neighborhood_‘NeighborhoodName’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‘NeighborhoodName’Qual = OverallQual * Neighborhood_‘NeighborhoodName’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b294c843e_0_1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b294c843e_0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b294c843e_0_1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b294c843e_0_1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556bd347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556bd347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we found that feature engineering was very important.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b44f5792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b44f5792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imputations based on those variables.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specific neighborhoods have characteristics that we can better impute on the smaller neighborhood.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556bd347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556bd347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b294c843e_0_1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b294c843e_0_1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b294c843e_0_1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b294c843e_0_1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b294c843e_0_1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b294c843e_0_1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Variable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b294c843e_0_1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b294c843e_0_1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b294c843e_0_1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b294c843e_0_1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b294c843e_0_1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b294c843e_0_1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</a:t>
            </a:r>
            <a:r>
              <a:rPr lang="en"/>
              <a:t>indicates</a:t>
            </a:r>
            <a:r>
              <a:rPr lang="en"/>
              <a:t> the number of house sold that was previously seen in the last two slides. Does not indicate the high and low from this current page.  Lagged indicators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b294c843e_0_1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b294c843e_0_1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torage.googleapis.com/kaggle-competitions-data/kaggle/5407/205873/data_description.txt?GoogleAccessId=web-data@kaggle-161607.iam.gserviceaccount.com&amp;Expires=1574029656&amp;Signature=RFwGbNsqYGNUlMsERtjo%2B8P%2BqNxKA36t8rR7ILJJxVNUU0ussluHT%2Fmmcp7AslpIlXwrUyeyvN9rTpGcdsysB%2F3J2diGF5iw2p5ofTm3McvmJoLZxrUScH0nVs0%2F8QI3Fp05KpR%2BcHY6iVWPP45srRwAnwIkBj0%2B7cq%2FSFH9DcZGAKbMYzznxupJVbRiAmNG%2FeYed4tkYjjxiPp7hoGWQ0tqQtsMQ8Vw0lbT5mD0%2B21v6%2BCDzDUk9J8me%2FoX5EqfA4AMOwabW1dnA0wcxheUR5CAcsC5dJ1QebgOivN47NSbT1AiIPCdh31RTieyXg7yskc4WMxsEUzmfJcZfso%2FRg%3D%3D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Relationship Id="rId4" Type="http://schemas.openxmlformats.org/officeDocument/2006/relationships/image" Target="../media/image1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311700" y="347400"/>
            <a:ext cx="8520600" cy="20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AMES House </a:t>
            </a:r>
            <a:endParaRPr sz="5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Price Prediction</a:t>
            </a:r>
            <a:endParaRPr sz="55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311700" y="2627775"/>
            <a:ext cx="8520600" cy="18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Group TTP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Bee Kim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Drucila Lefevre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Ira Villar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Tomas Nivon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00" y="224700"/>
            <a:ext cx="8625300" cy="45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/>
          <p:nvPr/>
        </p:nvSpPr>
        <p:spPr>
          <a:xfrm>
            <a:off x="819150" y="518650"/>
            <a:ext cx="974100" cy="6660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673050" y="3811400"/>
            <a:ext cx="1120200" cy="7755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0013" y="3526763"/>
            <a:ext cx="2276475" cy="771525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50" y="272925"/>
            <a:ext cx="8011475" cy="42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/>
          <p:nvPr/>
        </p:nvSpPr>
        <p:spPr>
          <a:xfrm>
            <a:off x="929300" y="593450"/>
            <a:ext cx="1052100" cy="6510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929300" y="3703200"/>
            <a:ext cx="1052100" cy="6510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63" y="3230363"/>
            <a:ext cx="22764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819150" y="418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of Total Square Feet on Different Neighborhoods</a:t>
            </a:r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 rotWithShape="1">
          <a:blip r:embed="rId3">
            <a:alphaModFix/>
          </a:blip>
          <a:srcRect b="57647" l="0" r="0" t="27751"/>
          <a:stretch/>
        </p:blipFill>
        <p:spPr>
          <a:xfrm>
            <a:off x="322050" y="1990725"/>
            <a:ext cx="8436351" cy="14079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 txBox="1"/>
          <p:nvPr/>
        </p:nvSpPr>
        <p:spPr>
          <a:xfrm>
            <a:off x="1541550" y="3657600"/>
            <a:ext cx="5591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Different neighborhoods seem to have premiums/discounts for SF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869650" y="704125"/>
            <a:ext cx="75057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2</a:t>
            </a:r>
            <a:endParaRPr sz="6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Cleaning the Data</a:t>
            </a:r>
            <a:endParaRPr sz="6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819150" y="257725"/>
            <a:ext cx="75057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Skewness in Sale Price</a:t>
            </a:r>
            <a:endParaRPr/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775" y="743600"/>
            <a:ext cx="6496100" cy="19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902" y="2738475"/>
            <a:ext cx="6371974" cy="21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/>
          <p:nvPr/>
        </p:nvSpPr>
        <p:spPr>
          <a:xfrm>
            <a:off x="7561375" y="1727050"/>
            <a:ext cx="937800" cy="19344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800" y="1036275"/>
            <a:ext cx="5995425" cy="37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>
            <p:ph type="title"/>
          </p:nvPr>
        </p:nvSpPr>
        <p:spPr>
          <a:xfrm>
            <a:off x="819150" y="401200"/>
            <a:ext cx="7505700" cy="7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Outlier Detection</a:t>
            </a:r>
            <a:endParaRPr/>
          </a:p>
        </p:txBody>
      </p:sp>
      <p:sp>
        <p:nvSpPr>
          <p:cNvPr id="237" name="Google Shape;237;p27"/>
          <p:cNvSpPr/>
          <p:nvPr/>
        </p:nvSpPr>
        <p:spPr>
          <a:xfrm>
            <a:off x="5210725" y="1748125"/>
            <a:ext cx="403500" cy="3810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5362875" y="3453650"/>
            <a:ext cx="403500" cy="3810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5998425" y="3530300"/>
            <a:ext cx="403500" cy="3810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type="title"/>
          </p:nvPr>
        </p:nvSpPr>
        <p:spPr>
          <a:xfrm>
            <a:off x="819150" y="845600"/>
            <a:ext cx="3147600" cy="16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Values</a:t>
            </a:r>
            <a:endParaRPr/>
          </a:p>
        </p:txBody>
      </p:sp>
      <p:sp>
        <p:nvSpPr>
          <p:cNvPr id="245" name="Google Shape;245;p28"/>
          <p:cNvSpPr txBox="1"/>
          <p:nvPr>
            <p:ph idx="1" type="body"/>
          </p:nvPr>
        </p:nvSpPr>
        <p:spPr>
          <a:xfrm>
            <a:off x="613425" y="2724000"/>
            <a:ext cx="3007800" cy="17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PoolQC, MiscFeature, Alley, Fence -&gt; Removed the columns due to over 80% missingness.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missing only in Test set        -&gt; Combined Training and Test dataset to impute missing.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46" name="Google Shape;24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3175" y="845600"/>
            <a:ext cx="2164250" cy="396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 rotWithShape="1">
          <a:blip r:embed="rId4">
            <a:alphaModFix/>
          </a:blip>
          <a:srcRect b="41383" l="0" r="0" t="0"/>
          <a:stretch/>
        </p:blipFill>
        <p:spPr>
          <a:xfrm>
            <a:off x="6490725" y="845600"/>
            <a:ext cx="2043375" cy="38596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/>
        </p:nvSpPr>
        <p:spPr>
          <a:xfrm>
            <a:off x="4291800" y="333875"/>
            <a:ext cx="1827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Training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6682425" y="539675"/>
            <a:ext cx="4740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6731800" y="358625"/>
            <a:ext cx="16671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Test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28"/>
          <p:cNvCxnSpPr/>
          <p:nvPr/>
        </p:nvCxnSpPr>
        <p:spPr>
          <a:xfrm>
            <a:off x="4058663" y="1824950"/>
            <a:ext cx="2194500" cy="5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8"/>
          <p:cNvCxnSpPr/>
          <p:nvPr/>
        </p:nvCxnSpPr>
        <p:spPr>
          <a:xfrm>
            <a:off x="6415150" y="1823600"/>
            <a:ext cx="2143500" cy="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819150" y="318900"/>
            <a:ext cx="75057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Imputation</a:t>
            </a:r>
            <a:endParaRPr/>
          </a:p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477325" y="1012200"/>
            <a:ext cx="8237700" cy="3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Fill with “0”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ScreenPorch -&gt; If there is missing  value, it might mean there is no screen porch area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Fill with “No”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BsmtQual -&gt; If there is missing value, it might means that there is no basement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Fill with Mode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LotShape -&gt; If there is missing value, most likely to follow the mode or “regular” lot shape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819150" y="318925"/>
            <a:ext cx="7505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819150" y="1823325"/>
            <a:ext cx="74067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CONTINUOUS numerical variable skewness &gt; 0.75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LotFrontage, LotArea, MasVnrArea, BsmtFinSF1, BsmtUnfSF, LowQualFinSF, GrLivArea, GarageArea, PoolArea, MiscVal, TotalSF, TotalPorchSF</a:t>
            </a:r>
            <a:endParaRPr/>
          </a:p>
        </p:txBody>
      </p:sp>
      <p:sp>
        <p:nvSpPr>
          <p:cNvPr id="265" name="Google Shape;265;p30"/>
          <p:cNvSpPr txBox="1"/>
          <p:nvPr>
            <p:ph type="title"/>
          </p:nvPr>
        </p:nvSpPr>
        <p:spPr>
          <a:xfrm>
            <a:off x="819150" y="2744350"/>
            <a:ext cx="7505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Dummy Variables</a:t>
            </a:r>
            <a:endParaRPr/>
          </a:p>
        </p:txBody>
      </p:sp>
      <p:sp>
        <p:nvSpPr>
          <p:cNvPr id="266" name="Google Shape;266;p30"/>
          <p:cNvSpPr txBox="1"/>
          <p:nvPr>
            <p:ph idx="1" type="body"/>
          </p:nvPr>
        </p:nvSpPr>
        <p:spPr>
          <a:xfrm>
            <a:off x="819150" y="3482675"/>
            <a:ext cx="75057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Purpose: to run some machine learning algorithm (like linear regression) that can’t handle label data</a:t>
            </a:r>
            <a:endParaRPr sz="1500"/>
          </a:p>
        </p:txBody>
      </p:sp>
      <p:sp>
        <p:nvSpPr>
          <p:cNvPr id="267" name="Google Shape;267;p30"/>
          <p:cNvSpPr txBox="1"/>
          <p:nvPr>
            <p:ph type="title"/>
          </p:nvPr>
        </p:nvSpPr>
        <p:spPr>
          <a:xfrm>
            <a:off x="819150" y="1038225"/>
            <a:ext cx="75057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Skewed Numerical Variables -&gt; Box Cox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819150" y="704125"/>
            <a:ext cx="75057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3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 Feature Engineering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765400" y="282025"/>
            <a:ext cx="4338000" cy="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information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704700" y="807025"/>
            <a:ext cx="3867300" cy="3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Ames, Iowa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80 Variables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2006-2010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Train Set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Sale Price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1460 Data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 Set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1459 Data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Root-Mean-Squared-Error (RMSE) between predicted value and observed sales price</a:t>
            </a:r>
            <a:endParaRPr sz="2000"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925" y="1070225"/>
            <a:ext cx="3967675" cy="35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/>
          <p:nvPr/>
        </p:nvSpPr>
        <p:spPr>
          <a:xfrm>
            <a:off x="7446100" y="4618000"/>
            <a:ext cx="12555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Source: GoogleMap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924650" y="295600"/>
            <a:ext cx="75057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New Variables</a:t>
            </a:r>
            <a:endParaRPr/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819150" y="1102775"/>
            <a:ext cx="5557200" cy="33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Total Square Feet of the House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Total Number of Bathrooms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Total Square Feet of the Porch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Ratio of Above Ground Square Feet to Total Square Feet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Percentage of Finished Basement over Total Basement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Years between Year Remodeled and Year Built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Years between Year Sold and Year Remodeled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Neighborhood dummy variable * Total Square Foot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Neighborhood dummy variable * Overall Quality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Data Description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2"/>
          <p:cNvSpPr/>
          <p:nvPr/>
        </p:nvSpPr>
        <p:spPr>
          <a:xfrm>
            <a:off x="5870425" y="975325"/>
            <a:ext cx="2392200" cy="892500"/>
          </a:xfrm>
          <a:prstGeom prst="homePlate">
            <a:avLst>
              <a:gd fmla="val 50000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Dropped redundant Variables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>
            <p:ph type="title"/>
          </p:nvPr>
        </p:nvSpPr>
        <p:spPr>
          <a:xfrm>
            <a:off x="718100" y="742900"/>
            <a:ext cx="7505700" cy="3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4</a:t>
            </a:r>
            <a:endParaRPr sz="60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Machine Learning Models</a:t>
            </a:r>
            <a:endParaRPr sz="6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819150" y="362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Algorithms</a:t>
            </a:r>
            <a:endParaRPr/>
          </a:p>
        </p:txBody>
      </p:sp>
      <p:graphicFrame>
        <p:nvGraphicFramePr>
          <p:cNvPr id="290" name="Google Shape;290;p34"/>
          <p:cNvGraphicFramePr/>
          <p:nvPr/>
        </p:nvGraphicFramePr>
        <p:xfrm>
          <a:off x="360925" y="119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{6AA2B49E-899C-425E-9FCF-116F77DDA8E4}</a:tableStyleId>
              </a:tblPr>
              <a:tblGrid>
                <a:gridCol w="1033475"/>
                <a:gridCol w="1165050"/>
                <a:gridCol w="1298825"/>
              </a:tblGrid>
              <a:tr h="72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Model Type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Step 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Step 2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  <a:tr h="122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Linear</a:t>
                      </a:r>
                      <a:endParaRPr b="1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OLS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Lasso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Elastic Net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Stacked 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37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Nonlinear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XGBoost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  <p:sp>
        <p:nvSpPr>
          <p:cNvPr id="291" name="Google Shape;291;p34"/>
          <p:cNvSpPr/>
          <p:nvPr/>
        </p:nvSpPr>
        <p:spPr>
          <a:xfrm>
            <a:off x="5225975" y="1155000"/>
            <a:ext cx="2461800" cy="258300"/>
          </a:xfrm>
          <a:prstGeom prst="flowChartAlternateProcess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292" name="Google Shape;292;p34"/>
          <p:cNvSpPr/>
          <p:nvPr/>
        </p:nvSpPr>
        <p:spPr>
          <a:xfrm>
            <a:off x="5225975" y="1585725"/>
            <a:ext cx="2488500" cy="824400"/>
          </a:xfrm>
          <a:prstGeom prst="flowChartAlternateProcess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 linear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Tune hyperparameters - GridSearchCV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train-test RMSE</a:t>
            </a:r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5225975" y="2582600"/>
            <a:ext cx="2488500" cy="550200"/>
          </a:xfrm>
          <a:prstGeom prst="flowChartAlternateProcess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different combination of conditions in preprocessing</a:t>
            </a:r>
            <a:endParaRPr/>
          </a:p>
        </p:txBody>
      </p:sp>
      <p:sp>
        <p:nvSpPr>
          <p:cNvPr id="294" name="Google Shape;294;p34"/>
          <p:cNvSpPr/>
          <p:nvPr/>
        </p:nvSpPr>
        <p:spPr>
          <a:xfrm flipH="1">
            <a:off x="4073225" y="1882200"/>
            <a:ext cx="937800" cy="19344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4"/>
          <p:cNvSpPr/>
          <p:nvPr/>
        </p:nvSpPr>
        <p:spPr>
          <a:xfrm flipH="1" rot="10800000">
            <a:off x="7902725" y="1760975"/>
            <a:ext cx="937800" cy="11400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"/>
          <p:cNvSpPr/>
          <p:nvPr/>
        </p:nvSpPr>
        <p:spPr>
          <a:xfrm>
            <a:off x="7511875" y="1155000"/>
            <a:ext cx="273600" cy="55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4"/>
          <p:cNvSpPr/>
          <p:nvPr/>
        </p:nvSpPr>
        <p:spPr>
          <a:xfrm>
            <a:off x="7511875" y="2088325"/>
            <a:ext cx="273600" cy="55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4"/>
          <p:cNvSpPr/>
          <p:nvPr/>
        </p:nvSpPr>
        <p:spPr>
          <a:xfrm>
            <a:off x="5225975" y="3305275"/>
            <a:ext cx="2461800" cy="677400"/>
          </a:xfrm>
          <a:prstGeom prst="flowChartAlternateProcess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 more models(RF, XGB)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Tune hyperparameter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GridSearchCV</a:t>
            </a:r>
            <a:endParaRPr/>
          </a:p>
        </p:txBody>
      </p:sp>
      <p:sp>
        <p:nvSpPr>
          <p:cNvPr id="299" name="Google Shape;299;p34"/>
          <p:cNvSpPr/>
          <p:nvPr/>
        </p:nvSpPr>
        <p:spPr>
          <a:xfrm>
            <a:off x="7511875" y="2952463"/>
            <a:ext cx="273600" cy="55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5225975" y="4155150"/>
            <a:ext cx="2461800" cy="258300"/>
          </a:xfrm>
          <a:prstGeom prst="flowChartAlternateProcess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models</a:t>
            </a:r>
            <a:endParaRPr/>
          </a:p>
        </p:txBody>
      </p:sp>
      <p:sp>
        <p:nvSpPr>
          <p:cNvPr id="301" name="Google Shape;301;p34"/>
          <p:cNvSpPr/>
          <p:nvPr/>
        </p:nvSpPr>
        <p:spPr>
          <a:xfrm>
            <a:off x="7511875" y="3816625"/>
            <a:ext cx="273600" cy="55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type="title"/>
          </p:nvPr>
        </p:nvSpPr>
        <p:spPr>
          <a:xfrm>
            <a:off x="819150" y="260650"/>
            <a:ext cx="75057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</a:t>
            </a:r>
            <a:endParaRPr/>
          </a:p>
        </p:txBody>
      </p:sp>
      <p:sp>
        <p:nvSpPr>
          <p:cNvPr id="307" name="Google Shape;307;p35"/>
          <p:cNvSpPr txBox="1"/>
          <p:nvPr>
            <p:ph idx="1" type="body"/>
          </p:nvPr>
        </p:nvSpPr>
        <p:spPr>
          <a:xfrm>
            <a:off x="1750775" y="898750"/>
            <a:ext cx="20712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 u="sng"/>
              <a:t>XG Boost</a:t>
            </a:r>
            <a:endParaRPr b="1" sz="1700" u="sng"/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00" y="1527975"/>
            <a:ext cx="4457500" cy="25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 txBox="1"/>
          <p:nvPr/>
        </p:nvSpPr>
        <p:spPr>
          <a:xfrm>
            <a:off x="572675" y="4048425"/>
            <a:ext cx="77217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Common Features across models: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: Overall Quality, Total SF, Year Built, Years since remodeled, Year Remodel, Percent of Basement Finished, SF of finished Basement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6392500" y="940450"/>
            <a:ext cx="17103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b="1" sz="1700" u="sng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950" y="1527975"/>
            <a:ext cx="4294812" cy="25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/>
          <p:nvPr>
            <p:ph type="title"/>
          </p:nvPr>
        </p:nvSpPr>
        <p:spPr>
          <a:xfrm>
            <a:off x="778800" y="290900"/>
            <a:ext cx="7505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17" name="Google Shape;317;p36"/>
          <p:cNvSpPr txBox="1"/>
          <p:nvPr>
            <p:ph idx="1" type="body"/>
          </p:nvPr>
        </p:nvSpPr>
        <p:spPr>
          <a:xfrm>
            <a:off x="819150" y="978275"/>
            <a:ext cx="5317200" cy="17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-Lasso produced the best result on Kaggle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-&gt; More advanced models didn’t outperform the linear regression models.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-Importance of Feature Engineering</a:t>
            </a:r>
            <a:endParaRPr sz="1600"/>
          </a:p>
        </p:txBody>
      </p:sp>
      <p:sp>
        <p:nvSpPr>
          <p:cNvPr id="318" name="Google Shape;318;p36"/>
          <p:cNvSpPr txBox="1"/>
          <p:nvPr>
            <p:ph type="title"/>
          </p:nvPr>
        </p:nvSpPr>
        <p:spPr>
          <a:xfrm>
            <a:off x="819150" y="2571750"/>
            <a:ext cx="53172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Improvement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6"/>
          <p:cNvSpPr txBox="1"/>
          <p:nvPr>
            <p:ph idx="1" type="body"/>
          </p:nvPr>
        </p:nvSpPr>
        <p:spPr>
          <a:xfrm>
            <a:off x="778800" y="3259050"/>
            <a:ext cx="7505700" cy="1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-Non-linear models without imputation and dummy variables.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-Seasonality -&gt; time series.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-Combine similar Neighborhood and do imputation based on Neighborhood.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0" name="Google Shape;320;p36"/>
          <p:cNvGraphicFramePr/>
          <p:nvPr/>
        </p:nvGraphicFramePr>
        <p:xfrm>
          <a:off x="6307975" y="860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{6AA2B49E-899C-425E-9FCF-116F77DDA8E4}</a:tableStyleId>
              </a:tblPr>
              <a:tblGrid>
                <a:gridCol w="953500"/>
                <a:gridCol w="953500"/>
              </a:tblGrid>
              <a:tr h="33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Kaggle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OLS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0.12215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2CC"/>
                          </a:highlight>
                        </a:rPr>
                        <a:t>Lasso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2CC"/>
                          </a:highlight>
                        </a:rPr>
                        <a:t>0.12104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ElNet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0.12611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RF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0.1441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XGB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0.12787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Stacked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0.124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 </a:t>
            </a:r>
            <a:endParaRPr/>
          </a:p>
        </p:txBody>
      </p:sp>
      <p:pic>
        <p:nvPicPr>
          <p:cNvPr id="326" name="Google Shape;3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325" y="500975"/>
            <a:ext cx="2375401" cy="43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875" y="500987"/>
            <a:ext cx="2375401" cy="43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819150" y="351825"/>
            <a:ext cx="7505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&amp; Process</a:t>
            </a:r>
            <a:endParaRPr/>
          </a:p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819150" y="1045150"/>
            <a:ext cx="7505700" cy="3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Predict Sale Price using Train and Test dataset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1. Understanding the data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EDA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2. </a:t>
            </a:r>
            <a:r>
              <a:rPr lang="en" sz="2000"/>
              <a:t>Cleaning the data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Drop Outliers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Drop Columns with Many Missing Values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Imputation on Missing Values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Skewed Numerical Variable Distribution -&gt; Box-Cox Transformation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3. Feature Engineering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4. Machine Learning models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819150" y="845600"/>
            <a:ext cx="72483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1</a:t>
            </a:r>
            <a:endParaRPr sz="60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Understanding the Data</a:t>
            </a:r>
            <a:endParaRPr sz="6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355900"/>
            <a:ext cx="75057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House Sale Price </a:t>
            </a:r>
            <a:endParaRPr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19150" y="1407225"/>
            <a:ext cx="7505700" cy="30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25" y="1042150"/>
            <a:ext cx="8331876" cy="36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6813" y="464625"/>
            <a:ext cx="200977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819150" y="461400"/>
            <a:ext cx="2777400" cy="13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 Variables Heatmap</a:t>
            </a:r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50" y="2655125"/>
            <a:ext cx="3177100" cy="13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8950" y="152400"/>
            <a:ext cx="5242649" cy="4834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819150" y="302425"/>
            <a:ext cx="75057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House Sold by Month</a:t>
            </a:r>
            <a:endParaRPr/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6306875" y="1990725"/>
            <a:ext cx="2018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061725"/>
            <a:ext cx="7667700" cy="35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/>
          <p:nvPr/>
        </p:nvSpPr>
        <p:spPr>
          <a:xfrm flipH="1">
            <a:off x="4572000" y="880825"/>
            <a:ext cx="251700" cy="43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2473350" y="3116475"/>
            <a:ext cx="209700" cy="43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600" y="1205375"/>
            <a:ext cx="7294225" cy="36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>
            <p:ph type="title"/>
          </p:nvPr>
        </p:nvSpPr>
        <p:spPr>
          <a:xfrm>
            <a:off x="819150" y="551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Sale Price by Month</a:t>
            </a: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7255000" y="2889713"/>
            <a:ext cx="517200" cy="265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7255000" y="3825150"/>
            <a:ext cx="517200" cy="265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7897750" y="2169475"/>
            <a:ext cx="517200" cy="265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7144575" y="3274625"/>
            <a:ext cx="517200" cy="265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02" y="316225"/>
            <a:ext cx="7935474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/>
          <p:nvPr/>
        </p:nvSpPr>
        <p:spPr>
          <a:xfrm>
            <a:off x="1013200" y="565500"/>
            <a:ext cx="968100" cy="6369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815350" y="3723950"/>
            <a:ext cx="1363800" cy="6369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388" y="3319288"/>
            <a:ext cx="22764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